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17"/>
  </p:notesMasterIdLst>
  <p:handoutMasterIdLst>
    <p:handoutMasterId r:id="rId18"/>
  </p:handoutMasterIdLst>
  <p:sldIdLst>
    <p:sldId id="754" r:id="rId5"/>
    <p:sldId id="808" r:id="rId6"/>
    <p:sldId id="946" r:id="rId7"/>
    <p:sldId id="1011" r:id="rId8"/>
    <p:sldId id="998" r:id="rId9"/>
    <p:sldId id="817" r:id="rId10"/>
    <p:sldId id="948" r:id="rId11"/>
    <p:sldId id="950" r:id="rId12"/>
    <p:sldId id="738" r:id="rId13"/>
    <p:sldId id="731" r:id="rId14"/>
    <p:sldId id="1006" r:id="rId15"/>
    <p:sldId id="755" r:id="rId16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20" userDrawn="1">
          <p15:clr>
            <a:srgbClr val="A4A3A4"/>
          </p15:clr>
        </p15:guide>
        <p15:guide id="2" orient="horz" pos="3048" userDrawn="1">
          <p15:clr>
            <a:srgbClr val="A4A3A4"/>
          </p15:clr>
        </p15:guide>
        <p15:guide id="3" orient="horz" pos="3192" userDrawn="1">
          <p15:clr>
            <a:srgbClr val="A4A3A4"/>
          </p15:clr>
        </p15:guide>
        <p15:guide id="4" pos="5472" userDrawn="1">
          <p15:clr>
            <a:srgbClr val="A4A3A4"/>
          </p15:clr>
        </p15:guide>
        <p15:guide id="5" orient="horz" pos="984" userDrawn="1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AD3"/>
    <a:srgbClr val="868686"/>
    <a:srgbClr val="FF00FF"/>
    <a:srgbClr val="FF0000"/>
    <a:srgbClr val="DC322F"/>
    <a:srgbClr val="000000"/>
    <a:srgbClr val="E26D32"/>
    <a:srgbClr val="76B900"/>
    <a:srgbClr val="5A5A5A"/>
    <a:srgbClr val="4E7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80383" autoAdjust="0"/>
  </p:normalViewPr>
  <p:slideViewPr>
    <p:cSldViewPr snapToGrid="0">
      <p:cViewPr varScale="1">
        <p:scale>
          <a:sx n="76" d="100"/>
          <a:sy n="76" d="100"/>
        </p:scale>
        <p:origin x="1193" y="41"/>
      </p:cViewPr>
      <p:guideLst>
        <p:guide orient="horz" pos="1320"/>
        <p:guide orient="horz" pos="3048"/>
        <p:guide orient="horz" pos="3192"/>
        <p:guide pos="5472"/>
        <p:guide orient="horz" pos="984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859"/>
    </p:cViewPr>
  </p:sorterViewPr>
  <p:notesViewPr>
    <p:cSldViewPr snapToGrid="0">
      <p:cViewPr varScale="1">
        <p:scale>
          <a:sx n="79" d="100"/>
          <a:sy n="79" d="100"/>
        </p:scale>
        <p:origin x="328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10/9/2019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Mixed precision training is critical to taking full advantage of the computational horsepower that Nvidia’s Tensor Core GPUs (Volta and Turing) provide.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not stopping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2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Actively working with </a:t>
            </a:r>
            <a:r>
              <a:rPr lang="en-US" dirty="0" err="1"/>
              <a:t>Pytorch</a:t>
            </a:r>
            <a:r>
              <a:rPr lang="en-US" dirty="0"/>
              <a:t> core developers to get native </a:t>
            </a:r>
            <a:r>
              <a:rPr lang="en-US" dirty="0" err="1"/>
              <a:t>Pytorch</a:t>
            </a:r>
            <a:r>
              <a:rPr lang="en-US" dirty="0"/>
              <a:t> support for automatic mixed precision.  We’re keeping a close eye on support for complex networks and use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22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that mean?  Improved speed, reduced memory usage without impairing accuracy.  The speed and memory benefits can alternatively enable you to try bigger batches or larger architectures.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8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 dirty="0"/>
              <a:t>Why is FP16 helpful to take full advantage of the hardware?  More than just memory and bandwidth savings, specialized compute hardware for FP16 =&gt; more than 2X speedup possible for compute-bound networks like BERT.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37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 dirty="0"/>
              <a:t>Why mixed precision?  Why use mixture of FP32 and FP16 ops?  Accumulations, small + large values (optimizer updates), safety for ops that require a large dynamic range.  By assigning each operation its optimal precision you get performance and stability.  How well does it work in practice?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 dirty="0"/>
              <a:t>Real observed speedups on a diversity of networks.  Your observed speedup may vary depending on whether your network is compute bound or bandwidth bound, or affected by other constraints like </a:t>
            </a:r>
            <a:r>
              <a:rPr lang="en-US" dirty="0" err="1"/>
              <a:t>dataloading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001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/>
                <a:cs typeface="Calibri"/>
              </a:rPr>
              <a:t>All the networks that we’ve worked on have converged to comparable accuracy with mixed precision and FP32.</a:t>
            </a:r>
            <a:br>
              <a:rPr lang="en-US" dirty="0">
                <a:latin typeface="Calibri"/>
                <a:cs typeface="Calibri"/>
              </a:rPr>
            </a:br>
            <a:r>
              <a:rPr lang="en-US" dirty="0"/>
              <a:t>How can you realize this performance for your own network?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492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Automates mixed precision.  Automatically assigns each operation its appropriate precision.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348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three lines enable mixed precision for your network.  It’s easy to 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852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Fully available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56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1661" y="5353031"/>
            <a:ext cx="952612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1" y="4405220"/>
            <a:ext cx="9568425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1"/>
                </a:solidFill>
                <a:effectLst>
                  <a:outerShdw blurRad="114300" dist="50800" dir="2700000" sx="108000" sy="108000" algn="tl">
                    <a:srgbClr val="000000">
                      <a:alpha val="69000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3E6B0E-0ADE-4545-99DE-33F243C911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73" y="3219565"/>
            <a:ext cx="2199959" cy="47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1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0088" y="4127421"/>
            <a:ext cx="6107187" cy="1373939"/>
          </a:xfrm>
        </p:spPr>
        <p:txBody>
          <a:bodyPr anchor="b"/>
          <a:lstStyle>
            <a:lvl1pPr algn="r"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646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5" y="4747221"/>
            <a:ext cx="3456745" cy="7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57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1"/>
            <a:ext cx="3583957" cy="61721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583957" y="-1"/>
            <a:ext cx="0" cy="61722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81" y="2381806"/>
            <a:ext cx="2700194" cy="1408589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3445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2211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971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96" r:id="rId1"/>
    <p:sldLayoutId id="2147483971" r:id="rId2"/>
    <p:sldLayoutId id="2147483917" r:id="rId3"/>
    <p:sldLayoutId id="2147483969" r:id="rId4"/>
    <p:sldLayoutId id="2147483919" r:id="rId5"/>
    <p:sldLayoutId id="2147483954" r:id="rId6"/>
    <p:sldLayoutId id="2147483897" r:id="rId7"/>
    <p:sldLayoutId id="2147483898" r:id="rId8"/>
    <p:sldLayoutId id="2147483926" r:id="rId9"/>
    <p:sldLayoutId id="2147483899" r:id="rId10"/>
    <p:sldLayoutId id="2147483901" r:id="rId11"/>
    <p:sldLayoutId id="2147483997" r:id="rId12"/>
    <p:sldLayoutId id="2147483998" r:id="rId13"/>
    <p:sldLayoutId id="2147483999" r:id="rId14"/>
    <p:sldLayoutId id="2147484000" r:id="rId15"/>
  </p:sldLayoutIdLs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orch/pytorch/issues/2508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ytorch/pytorch/pull/26512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DeepLearningExamples/tree/master/PyTorch/LanguageModeling/BER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VIDIA/DeepLearningExamples/tree/master/PyTorch/Segmentation/MaskRCNN" TargetMode="External"/><Relationship Id="rId4" Type="http://schemas.openxmlformats.org/officeDocument/2006/relationships/hyperlink" Target="**%20https:/github.com/NVIDIA/DeepLearningExamples/tree/master/PyTorch/SpeechRecognition/Jasp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0374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NVIDIA/DeepLearningExamples/tree/master/PyTorch/LanguageModeling/BER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ape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NVIDIA/DeepLearningExamples" TargetMode="External"/><Relationship Id="rId4" Type="http://schemas.openxmlformats.org/officeDocument/2006/relationships/hyperlink" Target="https://nvidia.github.io/apex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>
          <a:xfrm>
            <a:off x="481661" y="5353031"/>
            <a:ext cx="9526126" cy="341632"/>
          </a:xfrm>
        </p:spPr>
        <p:txBody>
          <a:bodyPr/>
          <a:lstStyle/>
          <a:p>
            <a:r>
              <a:rPr lang="en-US" dirty="0"/>
              <a:t>Michael Carilli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mixed</a:t>
            </a:r>
            <a:br>
              <a:rPr lang="en-US" dirty="0"/>
            </a:br>
            <a:r>
              <a:rPr lang="en-US" dirty="0"/>
              <a:t>precision training</a:t>
            </a: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5999A9-C845-45A9-AAEA-187853BB2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494" y="4127421"/>
            <a:ext cx="6918781" cy="1373939"/>
          </a:xfrm>
        </p:spPr>
        <p:txBody>
          <a:bodyPr/>
          <a:lstStyle/>
          <a:p>
            <a:r>
              <a:rPr lang="en-US" dirty="0"/>
              <a:t>Amp in </a:t>
            </a:r>
            <a:r>
              <a:rPr lang="en-US" dirty="0" err="1"/>
              <a:t>pytorch</a:t>
            </a:r>
            <a:r>
              <a:rPr lang="en-US" dirty="0"/>
              <a:t> core</a:t>
            </a:r>
          </a:p>
        </p:txBody>
      </p:sp>
    </p:spTree>
    <p:extLst>
      <p:ext uri="{BB962C8B-B14F-4D97-AF65-F5344CB8AC3E}">
        <p14:creationId xmlns:p14="http://schemas.microsoft.com/office/powerpoint/2010/main" val="4072010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F08608-E27D-4CFE-BBD6-FA8214CE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379509"/>
            <a:ext cx="9976104" cy="731520"/>
          </a:xfrm>
        </p:spPr>
        <p:txBody>
          <a:bodyPr/>
          <a:lstStyle/>
          <a:p>
            <a:r>
              <a:rPr lang="en-US" dirty="0"/>
              <a:t>Coming soon (target q4 2019)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4F7C998-0B10-47C2-A499-CDA36BFD4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426" y="1481229"/>
            <a:ext cx="9608341" cy="2902846"/>
          </a:xfrm>
        </p:spPr>
        <p:txBody>
          <a:bodyPr/>
          <a:lstStyle/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cs typeface="Courier New" panose="02070309020205020404" pitchFamily="49" charset="0"/>
              </a:rPr>
              <a:t>Gradient scaling and </a:t>
            </a:r>
            <a:r>
              <a:rPr lang="en-US" sz="2200" dirty="0" err="1">
                <a:cs typeface="Courier New" panose="02070309020205020404" pitchFamily="49" charset="0"/>
              </a:rPr>
              <a:t>autocasting</a:t>
            </a:r>
            <a:r>
              <a:rPr lang="en-US" sz="2200" dirty="0">
                <a:cs typeface="Courier New" panose="02070309020205020404" pitchFamily="49" charset="0"/>
              </a:rPr>
              <a:t> as modular components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cs typeface="Courier New" panose="02070309020205020404" pitchFamily="49" charset="0"/>
              </a:rPr>
              <a:t>Intended support for networks that use:</a:t>
            </a:r>
          </a:p>
          <a:p>
            <a:pPr marL="860425" lvl="2" indent="-342900">
              <a:lnSpc>
                <a:spcPct val="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Courier New" panose="02070309020205020404" pitchFamily="49" charset="0"/>
              </a:rPr>
              <a:t>JIT</a:t>
            </a:r>
          </a:p>
          <a:p>
            <a:pPr marL="860425" lvl="2" indent="-342900">
              <a:lnSpc>
                <a:spcPct val="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Courier New" panose="02070309020205020404" pitchFamily="49" charset="0"/>
              </a:rPr>
              <a:t>multiple models/optimizers/losses</a:t>
            </a:r>
          </a:p>
          <a:p>
            <a:pPr marL="860425" lvl="2" indent="-342900">
              <a:lnSpc>
                <a:spcPct val="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Courier New" panose="02070309020205020404" pitchFamily="49" charset="0"/>
              </a:rPr>
              <a:t>gradient accumulation</a:t>
            </a:r>
          </a:p>
          <a:p>
            <a:pPr marL="860425" lvl="2" indent="-342900">
              <a:lnSpc>
                <a:spcPct val="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Courier New" panose="02070309020205020404" pitchFamily="49" charset="0"/>
              </a:rPr>
              <a:t>gradient checkpointing</a:t>
            </a:r>
          </a:p>
          <a:p>
            <a:pPr marL="860425" lvl="2" indent="-342900">
              <a:lnSpc>
                <a:spcPct val="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Courier New" panose="02070309020205020404" pitchFamily="49" charset="0"/>
              </a:rPr>
              <a:t>gradient penalty (double-backward)</a:t>
            </a:r>
          </a:p>
          <a:p>
            <a:pPr marL="860425" lvl="2" indent="-342900">
              <a:lnSpc>
                <a:spcPct val="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Courier New" panose="02070309020205020404" pitchFamily="49" charset="0"/>
              </a:rPr>
              <a:t>custom optimizers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cs typeface="Courier New" panose="02070309020205020404" pitchFamily="49" charset="0"/>
              </a:rPr>
              <a:t>Let us know what you need!</a:t>
            </a:r>
          </a:p>
          <a:p>
            <a:pPr marL="860425" lvl="2" indent="-342900">
              <a:lnSpc>
                <a:spcPct val="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Courier New" panose="02070309020205020404" pitchFamily="49" charset="0"/>
              </a:rPr>
              <a:t>API discussion: </a:t>
            </a:r>
            <a:r>
              <a:rPr lang="en-US" sz="2000" dirty="0">
                <a:hlinkClick r:id="rId3"/>
              </a:rPr>
              <a:t>https://github.com/pytorch/pytorch/issues/25081</a:t>
            </a:r>
            <a:endParaRPr lang="en-US" sz="2000" dirty="0"/>
          </a:p>
          <a:p>
            <a:pPr marL="860425" lvl="2" indent="-342900">
              <a:lnSpc>
                <a:spcPct val="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Courier New" panose="02070309020205020404" pitchFamily="49" charset="0"/>
              </a:rPr>
              <a:t>Gradient scaling PR: </a:t>
            </a:r>
            <a:r>
              <a:rPr lang="en-US" sz="2000" dirty="0">
                <a:cs typeface="Courier New" panose="02070309020205020404" pitchFamily="49" charset="0"/>
                <a:hlinkClick r:id="rId4"/>
              </a:rPr>
              <a:t>https://github.com/pytorch/pytorch/pull/26512</a:t>
            </a:r>
            <a:br>
              <a:rPr lang="en-US" sz="2000" dirty="0">
                <a:cs typeface="Courier New" panose="02070309020205020404" pitchFamily="49" charset="0"/>
              </a:rPr>
            </a:br>
            <a:endParaRPr lang="en-US" sz="2000" dirty="0">
              <a:cs typeface="Courier New" panose="02070309020205020404" pitchFamily="49" charset="0"/>
            </a:endParaRPr>
          </a:p>
          <a:p>
            <a:pPr marL="0" lvl="1"/>
            <a:endParaRPr lang="en-US" sz="2200" dirty="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367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D5EE6-77C1-44BE-8D9A-464697A1B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717" y="1718147"/>
            <a:ext cx="8765365" cy="273590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Using </a:t>
            </a:r>
            <a:r>
              <a:rPr lang="en-US" sz="2200" b="1" dirty="0">
                <a:solidFill>
                  <a:srgbClr val="76B900"/>
                </a:solidFill>
              </a:rPr>
              <a:t>mixed precision</a:t>
            </a:r>
            <a:r>
              <a:rPr lang="en-US" sz="2200" dirty="0"/>
              <a:t> and </a:t>
            </a:r>
            <a:r>
              <a:rPr lang="en-US" sz="2200" b="1" dirty="0">
                <a:solidFill>
                  <a:srgbClr val="76B900"/>
                </a:solidFill>
              </a:rPr>
              <a:t>Volta/Turing </a:t>
            </a:r>
            <a:r>
              <a:rPr lang="en-US" sz="2200" dirty="0"/>
              <a:t>your networks can be:</a:t>
            </a:r>
            <a:endParaRPr lang="en-US" sz="2200" dirty="0">
              <a:solidFill>
                <a:srgbClr val="FFFFFF"/>
              </a:solidFill>
            </a:endParaRP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2 – 4X </a:t>
            </a:r>
            <a:r>
              <a:rPr lang="en-US" sz="2200" b="1" dirty="0">
                <a:solidFill>
                  <a:srgbClr val="76B900"/>
                </a:solidFill>
              </a:rPr>
              <a:t>faster</a:t>
            </a:r>
            <a:endParaRPr lang="en-US" sz="2200" dirty="0">
              <a:solidFill>
                <a:srgbClr val="FFFFFF"/>
              </a:solidFill>
            </a:endParaRP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more </a:t>
            </a:r>
            <a:r>
              <a:rPr lang="en-US" sz="2200" b="1" dirty="0">
                <a:solidFill>
                  <a:srgbClr val="76B900"/>
                </a:solidFill>
              </a:rPr>
              <a:t>memory-efficient</a:t>
            </a:r>
          </a:p>
          <a:p>
            <a:pPr marL="514350" indent="-5143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just as </a:t>
            </a:r>
            <a:r>
              <a:rPr lang="en-US" sz="2200" b="1" dirty="0">
                <a:solidFill>
                  <a:srgbClr val="76B900"/>
                </a:solidFill>
              </a:rPr>
              <a:t>accurate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</a:rPr>
              <a:t>with </a:t>
            </a:r>
            <a:r>
              <a:rPr lang="en-US" sz="2200" b="1" dirty="0">
                <a:solidFill>
                  <a:srgbClr val="76B900"/>
                </a:solidFill>
              </a:rPr>
              <a:t>no architecture or hyperparameter changes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775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BDA2-46B4-4D66-B0A5-EC8012E7B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6" y="658368"/>
            <a:ext cx="9976104" cy="590931"/>
          </a:xfrm>
        </p:spPr>
        <p:txBody>
          <a:bodyPr/>
          <a:lstStyle/>
          <a:p>
            <a:r>
              <a:rPr lang="en-US" dirty="0"/>
              <a:t>Maximizing model performance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3D4390-89E5-4B40-B19F-844A1A7C2233}"/>
              </a:ext>
            </a:extLst>
          </p:cNvPr>
          <p:cNvSpPr txBox="1">
            <a:spLocks/>
          </p:cNvSpPr>
          <p:nvPr/>
        </p:nvSpPr>
        <p:spPr bwMode="auto">
          <a:xfrm>
            <a:off x="1166531" y="5016301"/>
            <a:ext cx="8639738" cy="644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680"/>
              </a:spcBef>
              <a:spcAft>
                <a:spcPts val="680"/>
              </a:spcAft>
              <a:buClr>
                <a:schemeClr val="bg2"/>
              </a:buClr>
              <a:buSzPct val="100000"/>
              <a:buFontTx/>
              <a:buNone/>
              <a:defRPr sz="1512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431942" indent="0" algn="l" rtl="0" fontAlgn="base">
              <a:lnSpc>
                <a:spcPct val="90000"/>
              </a:lnSpc>
              <a:spcBef>
                <a:spcPts val="680"/>
              </a:spcBef>
              <a:spcAft>
                <a:spcPts val="680"/>
              </a:spcAft>
              <a:buClr>
                <a:schemeClr val="bg2"/>
              </a:buClr>
              <a:buSzPct val="100000"/>
              <a:buFontTx/>
              <a:buNone/>
              <a:defRPr sz="1361" b="0">
                <a:solidFill>
                  <a:schemeClr val="bg1"/>
                </a:solidFill>
                <a:latin typeface="Trebuchet MS" pitchFamily="34" charset="0"/>
              </a:defRPr>
            </a:lvl2pPr>
            <a:lvl3pPr marL="823090" indent="0" algn="l" rtl="0" fontAlgn="base">
              <a:lnSpc>
                <a:spcPct val="90000"/>
              </a:lnSpc>
              <a:spcBef>
                <a:spcPts val="680"/>
              </a:spcBef>
              <a:spcAft>
                <a:spcPts val="680"/>
              </a:spcAft>
              <a:buClr>
                <a:schemeClr val="bg2"/>
              </a:buClr>
              <a:buSzPct val="100000"/>
              <a:buFontTx/>
              <a:buNone/>
              <a:defRPr sz="1209" b="0">
                <a:solidFill>
                  <a:schemeClr val="bg1"/>
                </a:solidFill>
                <a:latin typeface="Trebuchet MS" pitchFamily="34" charset="0"/>
              </a:defRPr>
            </a:lvl3pPr>
            <a:lvl4pPr marL="1341420" indent="-172776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361">
                <a:solidFill>
                  <a:schemeClr val="tx1"/>
                </a:solidFill>
                <a:latin typeface="+mn-lt"/>
              </a:defRPr>
            </a:lvl4pPr>
            <a:lvl5pPr marL="1600586" indent="-172776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512">
                <a:solidFill>
                  <a:schemeClr val="tx1"/>
                </a:solidFill>
                <a:latin typeface="+mn-lt"/>
              </a:defRPr>
            </a:lvl5pPr>
            <a:lvl6pPr marL="1946138" indent="-17277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12">
                <a:solidFill>
                  <a:schemeClr val="bg1"/>
                </a:solidFill>
                <a:latin typeface="+mn-lt"/>
              </a:defRPr>
            </a:lvl6pPr>
            <a:lvl7pPr marL="2291693" indent="-17277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12">
                <a:solidFill>
                  <a:schemeClr val="bg1"/>
                </a:solidFill>
                <a:latin typeface="+mn-lt"/>
              </a:defRPr>
            </a:lvl7pPr>
            <a:lvl8pPr marL="2637246" indent="-17277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12">
                <a:solidFill>
                  <a:schemeClr val="bg1"/>
                </a:solidFill>
                <a:latin typeface="+mn-lt"/>
              </a:defRPr>
            </a:lvl8pPr>
            <a:lvl9pPr marL="2982800" indent="-17277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12">
                <a:solidFill>
                  <a:schemeClr val="bg1"/>
                </a:solidFill>
                <a:latin typeface="+mn-lt"/>
              </a:defRPr>
            </a:lvl9pPr>
          </a:lstStyle>
          <a:p>
            <a:pPr algn="ctr" defTabSz="914400">
              <a:lnSpc>
                <a:spcPct val="100000"/>
              </a:lnSpc>
            </a:pPr>
            <a:r>
              <a:rPr lang="en-US" sz="2000" b="1" kern="0" dirty="0">
                <a:solidFill>
                  <a:schemeClr val="tx2"/>
                </a:solidFill>
              </a:rPr>
              <a:t>125 </a:t>
            </a:r>
            <a:r>
              <a:rPr lang="en-US" sz="2000" b="1" kern="0" dirty="0" err="1">
                <a:solidFill>
                  <a:schemeClr val="tx2"/>
                </a:solidFill>
              </a:rPr>
              <a:t>TFlops</a:t>
            </a:r>
            <a:r>
              <a:rPr lang="en-US" sz="2000" b="1" kern="0" dirty="0">
                <a:solidFill>
                  <a:schemeClr val="tx2"/>
                </a:solidFill>
              </a:rPr>
              <a:t> </a:t>
            </a:r>
            <a:r>
              <a:rPr lang="en-US" sz="2000" kern="0" dirty="0">
                <a:solidFill>
                  <a:srgbClr val="000000"/>
                </a:solidFill>
              </a:rPr>
              <a:t>Throughput:  </a:t>
            </a:r>
            <a:r>
              <a:rPr lang="en-US" sz="2000" b="1" kern="0" dirty="0">
                <a:solidFill>
                  <a:schemeClr val="tx2"/>
                </a:solidFill>
              </a:rPr>
              <a:t>8X</a:t>
            </a:r>
            <a:r>
              <a:rPr lang="en-US" sz="2000" kern="0" dirty="0">
                <a:solidFill>
                  <a:srgbClr val="000000"/>
                </a:solidFill>
              </a:rPr>
              <a:t> more than FP32 on Volta V100</a:t>
            </a:r>
            <a:br>
              <a:rPr lang="en-US" sz="2000" kern="0" dirty="0">
                <a:solidFill>
                  <a:srgbClr val="000000"/>
                </a:solidFill>
              </a:rPr>
            </a:br>
            <a:endParaRPr lang="en-US" sz="2000" kern="0" dirty="0">
              <a:solidFill>
                <a:srgbClr val="0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9A3D1D-EA08-4AB9-9F6F-FB579EF0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226" y="2644610"/>
            <a:ext cx="8020344" cy="198942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34C3F55-0F23-482F-A95E-0479901C34F1}"/>
              </a:ext>
            </a:extLst>
          </p:cNvPr>
          <p:cNvSpPr txBox="1">
            <a:spLocks/>
          </p:cNvSpPr>
          <p:nvPr/>
        </p:nvSpPr>
        <p:spPr bwMode="auto">
          <a:xfrm>
            <a:off x="1228321" y="1426464"/>
            <a:ext cx="8516158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lnSpc>
                <a:spcPct val="90000"/>
              </a:lnSpc>
              <a:spcBef>
                <a:spcPts val="680"/>
              </a:spcBef>
              <a:spcAft>
                <a:spcPts val="680"/>
              </a:spcAft>
              <a:buClr>
                <a:schemeClr val="bg2"/>
              </a:buClr>
              <a:buSzPct val="100000"/>
              <a:buFontTx/>
              <a:buNone/>
              <a:defRPr sz="1814" b="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31942" indent="0" algn="ctr" rtl="0" fontAlgn="base">
              <a:lnSpc>
                <a:spcPct val="90000"/>
              </a:lnSpc>
              <a:spcBef>
                <a:spcPts val="680"/>
              </a:spcBef>
              <a:spcAft>
                <a:spcPts val="680"/>
              </a:spcAft>
              <a:buClr>
                <a:schemeClr val="bg2"/>
              </a:buClr>
              <a:buSzPct val="100000"/>
              <a:buFontTx/>
              <a:buNone/>
              <a:defRPr sz="2115" b="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823090" indent="0" algn="ctr" rtl="0" fontAlgn="base">
              <a:lnSpc>
                <a:spcPct val="90000"/>
              </a:lnSpc>
              <a:spcBef>
                <a:spcPts val="680"/>
              </a:spcBef>
              <a:spcAft>
                <a:spcPts val="680"/>
              </a:spcAft>
              <a:buClr>
                <a:schemeClr val="bg2"/>
              </a:buClr>
              <a:buSzPct val="100000"/>
              <a:buFontTx/>
              <a:buNone/>
              <a:defRPr sz="2115" b="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168643" indent="0" algn="ctr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115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427808" indent="0" algn="ctr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115">
                <a:solidFill>
                  <a:schemeClr val="tx2"/>
                </a:solidFill>
                <a:latin typeface="Trebuchet MS" panose="020B0603020202020204" pitchFamily="34" charset="0"/>
              </a:defRPr>
            </a:lvl5pPr>
            <a:lvl6pPr marL="1946138" indent="-17277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12">
                <a:solidFill>
                  <a:schemeClr val="bg1"/>
                </a:solidFill>
                <a:latin typeface="+mn-lt"/>
              </a:defRPr>
            </a:lvl6pPr>
            <a:lvl7pPr marL="2291693" indent="-17277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12">
                <a:solidFill>
                  <a:schemeClr val="bg1"/>
                </a:solidFill>
                <a:latin typeface="+mn-lt"/>
              </a:defRPr>
            </a:lvl7pPr>
            <a:lvl8pPr marL="2637246" indent="-17277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12">
                <a:solidFill>
                  <a:schemeClr val="bg1"/>
                </a:solidFill>
                <a:latin typeface="+mn-lt"/>
              </a:defRPr>
            </a:lvl8pPr>
            <a:lvl9pPr marL="2982800" indent="-17277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12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2400" kern="0" dirty="0"/>
              <a:t>FP16 input enables Volta/Turing Tensor Cores</a:t>
            </a:r>
            <a:br>
              <a:rPr lang="en-US" sz="2400" kern="0" dirty="0"/>
            </a:br>
            <a:r>
              <a:rPr lang="en-US" sz="2400" kern="0" dirty="0"/>
              <a:t>for Matrix Multiplies and Convolutions   </a:t>
            </a:r>
          </a:p>
        </p:txBody>
      </p:sp>
    </p:spTree>
    <p:extLst>
      <p:ext uri="{BB962C8B-B14F-4D97-AF65-F5344CB8AC3E}">
        <p14:creationId xmlns:p14="http://schemas.microsoft.com/office/powerpoint/2010/main" val="4116627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7F7EBF82-4009-42C8-B120-504579FF56CC}"/>
              </a:ext>
            </a:extLst>
          </p:cNvPr>
          <p:cNvSpPr txBox="1">
            <a:spLocks/>
          </p:cNvSpPr>
          <p:nvPr/>
        </p:nvSpPr>
        <p:spPr bwMode="auto">
          <a:xfrm>
            <a:off x="5350847" y="2152898"/>
            <a:ext cx="4734052" cy="3159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algn="ctr" defTabSz="914400"/>
            <a:r>
              <a:rPr lang="en-US" sz="2400" b="1" kern="0" dirty="0">
                <a:solidFill>
                  <a:schemeClr val="accent2"/>
                </a:solidFill>
              </a:rPr>
              <a:t>FP32</a:t>
            </a:r>
          </a:p>
          <a:p>
            <a:pPr algn="ctr" defTabSz="914400"/>
            <a:r>
              <a:rPr lang="en-US" sz="2400" b="1" kern="0" dirty="0">
                <a:solidFill>
                  <a:schemeClr val="accent2"/>
                </a:solidFill>
              </a:rPr>
              <a:t>Wider dynamic range</a:t>
            </a:r>
          </a:p>
          <a:p>
            <a:pPr algn="ctr" defTabSz="914400"/>
            <a:r>
              <a:rPr lang="en-US" sz="2400" b="1" kern="0" dirty="0">
                <a:solidFill>
                  <a:schemeClr val="accent2"/>
                </a:solidFill>
              </a:rPr>
              <a:t>Increased precision </a:t>
            </a:r>
            <a:r>
              <a:rPr lang="en-US" sz="2400" kern="0" dirty="0"/>
              <a:t>captures </a:t>
            </a:r>
            <a:br>
              <a:rPr lang="en-US" sz="2400" kern="0" dirty="0"/>
            </a:br>
            <a:r>
              <a:rPr lang="en-US" sz="2400" kern="0" dirty="0"/>
              <a:t>small accumulations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FBDA2-46B4-4D66-B0A5-EC8012E7B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658368"/>
            <a:ext cx="9976104" cy="590931"/>
          </a:xfrm>
        </p:spPr>
        <p:txBody>
          <a:bodyPr/>
          <a:lstStyle/>
          <a:p>
            <a:r>
              <a:rPr lang="en-US" dirty="0"/>
              <a:t>Maximizing model performance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34C3F55-0F23-482F-A95E-0479901C34F1}"/>
              </a:ext>
            </a:extLst>
          </p:cNvPr>
          <p:cNvSpPr txBox="1">
            <a:spLocks/>
          </p:cNvSpPr>
          <p:nvPr/>
        </p:nvSpPr>
        <p:spPr bwMode="auto">
          <a:xfrm>
            <a:off x="1228321" y="1426464"/>
            <a:ext cx="8516158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lnSpc>
                <a:spcPct val="90000"/>
              </a:lnSpc>
              <a:spcBef>
                <a:spcPts val="680"/>
              </a:spcBef>
              <a:spcAft>
                <a:spcPts val="680"/>
              </a:spcAft>
              <a:buClr>
                <a:schemeClr val="bg2"/>
              </a:buClr>
              <a:buSzPct val="100000"/>
              <a:buFontTx/>
              <a:buNone/>
              <a:defRPr sz="1814" b="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31942" indent="0" algn="ctr" rtl="0" fontAlgn="base">
              <a:lnSpc>
                <a:spcPct val="90000"/>
              </a:lnSpc>
              <a:spcBef>
                <a:spcPts val="680"/>
              </a:spcBef>
              <a:spcAft>
                <a:spcPts val="680"/>
              </a:spcAft>
              <a:buClr>
                <a:schemeClr val="bg2"/>
              </a:buClr>
              <a:buSzPct val="100000"/>
              <a:buFontTx/>
              <a:buNone/>
              <a:defRPr sz="2115" b="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823090" indent="0" algn="ctr" rtl="0" fontAlgn="base">
              <a:lnSpc>
                <a:spcPct val="90000"/>
              </a:lnSpc>
              <a:spcBef>
                <a:spcPts val="680"/>
              </a:spcBef>
              <a:spcAft>
                <a:spcPts val="680"/>
              </a:spcAft>
              <a:buClr>
                <a:schemeClr val="bg2"/>
              </a:buClr>
              <a:buSzPct val="100000"/>
              <a:buFontTx/>
              <a:buNone/>
              <a:defRPr sz="2115" b="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168643" indent="0" algn="ctr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115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427808" indent="0" algn="ctr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115">
                <a:solidFill>
                  <a:schemeClr val="tx2"/>
                </a:solidFill>
                <a:latin typeface="Trebuchet MS" panose="020B0603020202020204" pitchFamily="34" charset="0"/>
              </a:defRPr>
            </a:lvl5pPr>
            <a:lvl6pPr marL="1946138" indent="-17277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12">
                <a:solidFill>
                  <a:schemeClr val="bg1"/>
                </a:solidFill>
                <a:latin typeface="+mn-lt"/>
              </a:defRPr>
            </a:lvl6pPr>
            <a:lvl7pPr marL="2291693" indent="-17277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12">
                <a:solidFill>
                  <a:schemeClr val="bg1"/>
                </a:solidFill>
                <a:latin typeface="+mn-lt"/>
              </a:defRPr>
            </a:lvl7pPr>
            <a:lvl8pPr marL="2637246" indent="-17277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12">
                <a:solidFill>
                  <a:schemeClr val="bg1"/>
                </a:solidFill>
                <a:latin typeface="+mn-lt"/>
              </a:defRPr>
            </a:lvl8pPr>
            <a:lvl9pPr marL="2982800" indent="-17277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12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2400" kern="0" dirty="0"/>
              <a:t>Assign each operation its optimal precision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E75D97-0C18-4288-869F-92201CF0DB1E}"/>
              </a:ext>
            </a:extLst>
          </p:cNvPr>
          <p:cNvSpPr/>
          <p:nvPr/>
        </p:nvSpPr>
        <p:spPr>
          <a:xfrm>
            <a:off x="3357885" y="4826000"/>
            <a:ext cx="1750124" cy="95885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nn.Linear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8AC7FC-35F8-47F1-B26C-FD2504AAFB2C}"/>
              </a:ext>
            </a:extLst>
          </p:cNvPr>
          <p:cNvSpPr/>
          <p:nvPr/>
        </p:nvSpPr>
        <p:spPr>
          <a:xfrm>
            <a:off x="5936147" y="4826000"/>
            <a:ext cx="1447650" cy="95885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AEEF2D9-BD84-4EC5-A52C-3470130E860A}"/>
              </a:ext>
            </a:extLst>
          </p:cNvPr>
          <p:cNvSpPr/>
          <p:nvPr/>
        </p:nvSpPr>
        <p:spPr>
          <a:xfrm>
            <a:off x="8051950" y="4826000"/>
            <a:ext cx="1447650" cy="95885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ourier New" panose="02070309020205020404" pitchFamily="49" charset="0"/>
              </a:rPr>
              <a:t>Loss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84ED629-B33C-4EB6-BD6A-735BAD5B0533}"/>
              </a:ext>
            </a:extLst>
          </p:cNvPr>
          <p:cNvSpPr/>
          <p:nvPr/>
        </p:nvSpPr>
        <p:spPr>
          <a:xfrm>
            <a:off x="1086851" y="4826000"/>
            <a:ext cx="1442896" cy="95885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ReLU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96AC88-D347-4338-811F-4CABF38B5A03}"/>
              </a:ext>
            </a:extLst>
          </p:cNvPr>
          <p:cNvCxnSpPr>
            <a:stCxn id="17" idx="3"/>
            <a:endCxn id="3" idx="1"/>
          </p:cNvCxnSpPr>
          <p:nvPr/>
        </p:nvCxnSpPr>
        <p:spPr>
          <a:xfrm>
            <a:off x="2529747" y="5305425"/>
            <a:ext cx="828138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AFFB4B-AD3D-41C1-9775-81FE60E16050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5108009" y="5305425"/>
            <a:ext cx="828138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918C97-666F-499E-B4FA-1CE7D2AF82F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383797" y="5305425"/>
            <a:ext cx="668153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2EDED3C-FF7A-437E-A4DD-6B6E43F66B12}"/>
              </a:ext>
            </a:extLst>
          </p:cNvPr>
          <p:cNvSpPr txBox="1">
            <a:spLocks/>
          </p:cNvSpPr>
          <p:nvPr/>
        </p:nvSpPr>
        <p:spPr bwMode="auto">
          <a:xfrm>
            <a:off x="788026" y="2152898"/>
            <a:ext cx="4734052" cy="3159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algn="ctr" defTabSz="914400"/>
            <a:r>
              <a:rPr lang="en-US" sz="2400" b="1" kern="0" dirty="0">
                <a:solidFill>
                  <a:schemeClr val="tx2"/>
                </a:solidFill>
              </a:rPr>
              <a:t>FP16 with Tensor Cores</a:t>
            </a:r>
          </a:p>
          <a:p>
            <a:pPr algn="ctr" defTabSz="914400"/>
            <a:r>
              <a:rPr lang="en-US" sz="2400" b="1" kern="0" dirty="0">
                <a:solidFill>
                  <a:schemeClr val="tx2"/>
                </a:solidFill>
              </a:rPr>
              <a:t>8X</a:t>
            </a:r>
            <a:r>
              <a:rPr lang="en-US" sz="2400" kern="0" dirty="0"/>
              <a:t> compute throughput</a:t>
            </a:r>
          </a:p>
          <a:p>
            <a:pPr algn="ctr" defTabSz="914400"/>
            <a:r>
              <a:rPr lang="en-US" sz="2400" b="1" kern="0" dirty="0">
                <a:solidFill>
                  <a:schemeClr val="tx2"/>
                </a:solidFill>
              </a:rPr>
              <a:t>2X</a:t>
            </a:r>
            <a:r>
              <a:rPr lang="en-US" sz="2400" kern="0" dirty="0"/>
              <a:t> memory throughput</a:t>
            </a:r>
          </a:p>
          <a:p>
            <a:pPr algn="ctr" defTabSz="914400"/>
            <a:r>
              <a:rPr lang="en-US" sz="2400" b="1" kern="0" dirty="0">
                <a:solidFill>
                  <a:schemeClr val="tx2"/>
                </a:solidFill>
              </a:rPr>
              <a:t>1/2X</a:t>
            </a:r>
            <a:r>
              <a:rPr lang="en-US" sz="2400" kern="0" dirty="0"/>
              <a:t> memory storage</a:t>
            </a:r>
          </a:p>
        </p:txBody>
      </p:sp>
    </p:spTree>
    <p:extLst>
      <p:ext uri="{BB962C8B-B14F-4D97-AF65-F5344CB8AC3E}">
        <p14:creationId xmlns:p14="http://schemas.microsoft.com/office/powerpoint/2010/main" val="129953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BDA2-46B4-4D66-B0A5-EC8012E7B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6" y="658368"/>
            <a:ext cx="9976104" cy="590931"/>
          </a:xfrm>
        </p:spPr>
        <p:txBody>
          <a:bodyPr/>
          <a:lstStyle/>
          <a:p>
            <a:r>
              <a:rPr lang="en-US" dirty="0"/>
              <a:t>Mixed precision in practice:  Speed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34C3F55-0F23-482F-A95E-0479901C34F1}"/>
              </a:ext>
            </a:extLst>
          </p:cNvPr>
          <p:cNvSpPr txBox="1">
            <a:spLocks/>
          </p:cNvSpPr>
          <p:nvPr/>
        </p:nvSpPr>
        <p:spPr bwMode="auto">
          <a:xfrm>
            <a:off x="1228321" y="1426464"/>
            <a:ext cx="8516158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lnSpc>
                <a:spcPct val="90000"/>
              </a:lnSpc>
              <a:spcBef>
                <a:spcPts val="680"/>
              </a:spcBef>
              <a:spcAft>
                <a:spcPts val="680"/>
              </a:spcAft>
              <a:buClr>
                <a:schemeClr val="bg2"/>
              </a:buClr>
              <a:buSzPct val="100000"/>
              <a:buFontTx/>
              <a:buNone/>
              <a:defRPr sz="1814" b="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31942" indent="0" algn="ctr" rtl="0" fontAlgn="base">
              <a:lnSpc>
                <a:spcPct val="90000"/>
              </a:lnSpc>
              <a:spcBef>
                <a:spcPts val="680"/>
              </a:spcBef>
              <a:spcAft>
                <a:spcPts val="680"/>
              </a:spcAft>
              <a:buClr>
                <a:schemeClr val="bg2"/>
              </a:buClr>
              <a:buSzPct val="100000"/>
              <a:buFontTx/>
              <a:buNone/>
              <a:defRPr sz="2115" b="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823090" indent="0" algn="ctr" rtl="0" fontAlgn="base">
              <a:lnSpc>
                <a:spcPct val="90000"/>
              </a:lnSpc>
              <a:spcBef>
                <a:spcPts val="680"/>
              </a:spcBef>
              <a:spcAft>
                <a:spcPts val="680"/>
              </a:spcAft>
              <a:buClr>
                <a:schemeClr val="bg2"/>
              </a:buClr>
              <a:buSzPct val="100000"/>
              <a:buFontTx/>
              <a:buNone/>
              <a:defRPr sz="2115" b="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168643" indent="0" algn="ctr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115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427808" indent="0" algn="ctr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115">
                <a:solidFill>
                  <a:schemeClr val="tx2"/>
                </a:solidFill>
                <a:latin typeface="Trebuchet MS" panose="020B0603020202020204" pitchFamily="34" charset="0"/>
              </a:defRPr>
            </a:lvl5pPr>
            <a:lvl6pPr marL="1946138" indent="-17277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12">
                <a:solidFill>
                  <a:schemeClr val="bg1"/>
                </a:solidFill>
                <a:latin typeface="+mn-lt"/>
              </a:defRPr>
            </a:lvl6pPr>
            <a:lvl7pPr marL="2291693" indent="-17277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12">
                <a:solidFill>
                  <a:schemeClr val="bg1"/>
                </a:solidFill>
                <a:latin typeface="+mn-lt"/>
              </a:defRPr>
            </a:lvl7pPr>
            <a:lvl8pPr marL="2637246" indent="-17277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12">
                <a:solidFill>
                  <a:schemeClr val="bg1"/>
                </a:solidFill>
                <a:latin typeface="+mn-lt"/>
              </a:defRPr>
            </a:lvl8pPr>
            <a:lvl9pPr marL="2982800" indent="-17277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12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2400" kern="0" dirty="0"/>
              <a:t>Mixed Precision vs. FP32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07239B8-DCA0-4F94-9173-D1400C13A420}"/>
              </a:ext>
            </a:extLst>
          </p:cNvPr>
          <p:cNvSpPr txBox="1">
            <a:spLocks/>
          </p:cNvSpPr>
          <p:nvPr/>
        </p:nvSpPr>
        <p:spPr bwMode="auto">
          <a:xfrm>
            <a:off x="2954443" y="2071362"/>
            <a:ext cx="5657778" cy="2072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2400" kern="0" dirty="0"/>
              <a:t>BERT	 	</a:t>
            </a:r>
            <a:r>
              <a:rPr lang="en-US" sz="2400" b="1" kern="0" dirty="0">
                <a:solidFill>
                  <a:schemeClr val="tx2"/>
                </a:solidFill>
              </a:rPr>
              <a:t>3.25X – 4.25X</a:t>
            </a:r>
            <a:r>
              <a:rPr lang="en-US" sz="2400" kern="0" dirty="0"/>
              <a:t> speedup*</a:t>
            </a:r>
            <a:br>
              <a:rPr lang="en-US" sz="2400" kern="0" dirty="0"/>
            </a:br>
            <a:br>
              <a:rPr lang="en-US" sz="2400" kern="0" dirty="0"/>
            </a:br>
            <a:r>
              <a:rPr lang="en-US" sz="2400" kern="0" dirty="0"/>
              <a:t>Jasper		</a:t>
            </a:r>
            <a:r>
              <a:rPr lang="en-US" sz="2400" b="1" kern="0" dirty="0">
                <a:solidFill>
                  <a:schemeClr val="tx2"/>
                </a:solidFill>
              </a:rPr>
              <a:t>2.2X – 3X </a:t>
            </a:r>
            <a:r>
              <a:rPr lang="en-US" sz="2400" kern="0" dirty="0"/>
              <a:t>speedup**</a:t>
            </a:r>
            <a:br>
              <a:rPr lang="en-US" sz="2400" kern="0" dirty="0"/>
            </a:br>
            <a:br>
              <a:rPr lang="en-US" sz="2400" kern="0" dirty="0"/>
            </a:br>
            <a:r>
              <a:rPr lang="en-US" sz="2400" kern="0" dirty="0"/>
              <a:t>Mask-RCNN	</a:t>
            </a:r>
            <a:r>
              <a:rPr lang="en-US" sz="2400" b="1" kern="0" dirty="0">
                <a:solidFill>
                  <a:schemeClr val="tx2"/>
                </a:solidFill>
              </a:rPr>
              <a:t>1.2X – 1.5X </a:t>
            </a:r>
            <a:r>
              <a:rPr lang="en-US" sz="2400" kern="0" dirty="0"/>
              <a:t>speedup</a:t>
            </a:r>
            <a:r>
              <a:rPr lang="en-US" sz="2400" b="1" baseline="30000" dirty="0"/>
              <a:t>†</a:t>
            </a:r>
            <a:br>
              <a:rPr lang="en-US" sz="2400" kern="0" dirty="0"/>
            </a:br>
            <a:br>
              <a:rPr lang="en-US" sz="2400" kern="0" dirty="0"/>
            </a:br>
            <a:r>
              <a:rPr lang="en-US" sz="2400" kern="0" dirty="0" err="1"/>
              <a:t>FAIRseq</a:t>
            </a:r>
            <a:r>
              <a:rPr lang="en-US" sz="2400" kern="0" dirty="0"/>
              <a:t>	</a:t>
            </a:r>
            <a:r>
              <a:rPr lang="en-US" sz="2400" b="1" kern="0" dirty="0">
                <a:solidFill>
                  <a:schemeClr val="tx2"/>
                </a:solidFill>
              </a:rPr>
              <a:t>4X</a:t>
            </a:r>
            <a:r>
              <a:rPr lang="en-US" sz="2400" kern="0" dirty="0"/>
              <a:t> speedup</a:t>
            </a:r>
            <a:br>
              <a:rPr lang="en-US" sz="2400" kern="0" dirty="0"/>
            </a:br>
            <a:br>
              <a:rPr lang="en-US" sz="2400" kern="0" dirty="0"/>
            </a:br>
            <a:r>
              <a:rPr lang="en-US" sz="2400" kern="0" dirty="0"/>
              <a:t>GNMT		</a:t>
            </a:r>
            <a:r>
              <a:rPr lang="en-US" sz="2400" b="1" kern="0" dirty="0">
                <a:solidFill>
                  <a:schemeClr val="tx2"/>
                </a:solidFill>
              </a:rPr>
              <a:t>2X</a:t>
            </a:r>
            <a:r>
              <a:rPr lang="en-US" sz="2400" kern="0" dirty="0"/>
              <a:t> speedup</a:t>
            </a:r>
            <a:endParaRPr lang="en-US" sz="2400" kern="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532A3D-B003-49F1-BB1F-DF9D320D90D2}"/>
              </a:ext>
            </a:extLst>
          </p:cNvPr>
          <p:cNvSpPr txBox="1"/>
          <p:nvPr/>
        </p:nvSpPr>
        <p:spPr>
          <a:xfrm>
            <a:off x="1623887" y="5434266"/>
            <a:ext cx="7725027" cy="5909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* </a:t>
            </a:r>
            <a:r>
              <a:rPr lang="en-US" sz="1200" dirty="0">
                <a:solidFill>
                  <a:schemeClr val="bg1"/>
                </a:solidFill>
                <a:hlinkClick r:id="rId3"/>
              </a:rPr>
              <a:t>https://github.com/NVIDIA/DeepLearningExamples/tree/master/PyTorch/LanguageModeling/BERT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** </a:t>
            </a:r>
            <a:r>
              <a:rPr lang="en-US" sz="1200" dirty="0">
                <a:solidFill>
                  <a:schemeClr val="bg1"/>
                </a:solidFill>
                <a:hlinkClick r:id="rId4"/>
              </a:rPr>
              <a:t>https://github.com/NVIDIA/DeepLearningExamples/tree/master/PyTorch/SpeechRecognition/Jasper</a:t>
            </a:r>
            <a:endParaRPr lang="en-US" sz="12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† </a:t>
            </a:r>
            <a:r>
              <a:rPr lang="en-US" sz="1200" dirty="0">
                <a:solidFill>
                  <a:schemeClr val="bg1"/>
                </a:solidFill>
                <a:hlinkClick r:id="rId5"/>
              </a:rPr>
              <a:t>https://github.com/NVIDIA/DeepLearningExamples/tree/master/PyTorch/Segmentation/MaskRCNN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31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BDA2-46B4-4D66-B0A5-EC8012E7B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93" y="658368"/>
            <a:ext cx="10280814" cy="590931"/>
          </a:xfrm>
        </p:spPr>
        <p:txBody>
          <a:bodyPr/>
          <a:lstStyle/>
          <a:p>
            <a:r>
              <a:rPr lang="en-US" dirty="0"/>
              <a:t>Mixed precision in practice:  accuracy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26219-1D9E-43E2-9CEE-D2CDAE62643C}"/>
              </a:ext>
            </a:extLst>
          </p:cNvPr>
          <p:cNvSpPr txBox="1"/>
          <p:nvPr/>
        </p:nvSpPr>
        <p:spPr>
          <a:xfrm>
            <a:off x="1476667" y="5431536"/>
            <a:ext cx="8019466" cy="5909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* Same hyperparameters and learning rate schedule as FP32.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** </a:t>
            </a:r>
            <a:r>
              <a:rPr lang="en-US" sz="1200" dirty="0">
                <a:solidFill>
                  <a:schemeClr val="bg1"/>
                </a:solidFill>
                <a:hlinkClick r:id="rId3"/>
              </a:rPr>
              <a:t>Sharan Narang, Paulius Micikevicius </a:t>
            </a:r>
            <a:r>
              <a:rPr lang="en-US" sz="1200" i="1" dirty="0">
                <a:solidFill>
                  <a:schemeClr val="bg1"/>
                </a:solidFill>
                <a:hlinkClick r:id="rId3"/>
              </a:rPr>
              <a:t>et al.</a:t>
            </a:r>
            <a:r>
              <a:rPr lang="en-US" sz="1200" dirty="0">
                <a:solidFill>
                  <a:schemeClr val="bg1"/>
                </a:solidFill>
                <a:hlinkClick r:id="rId3"/>
              </a:rPr>
              <a:t>,</a:t>
            </a:r>
            <a:r>
              <a:rPr lang="en-US" sz="1200" i="1" dirty="0">
                <a:solidFill>
                  <a:schemeClr val="bg1"/>
                </a:solidFill>
                <a:hlinkClick r:id="rId3"/>
              </a:rPr>
              <a:t> </a:t>
            </a:r>
            <a:r>
              <a:rPr lang="en-US" sz="1200" dirty="0">
                <a:solidFill>
                  <a:schemeClr val="bg1"/>
                </a:solidFill>
                <a:hlinkClick r:id="rId3"/>
              </a:rPr>
              <a:t>"Mixed Precision Training“, ICLR 2018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† </a:t>
            </a:r>
            <a:r>
              <a:rPr lang="en-US" sz="1200" dirty="0">
                <a:solidFill>
                  <a:schemeClr val="bg1"/>
                </a:solidFill>
                <a:hlinkClick r:id="rId4"/>
              </a:rPr>
              <a:t>https://github.com/NVIDIA/DeepLearningExamples/tree/master/PyTorch/LanguageModeling/BERT</a:t>
            </a:r>
            <a:endParaRPr lang="en-US" sz="12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CF76F0A-1A2B-40DB-A978-5F0559800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744502"/>
              </p:ext>
            </p:extLst>
          </p:nvPr>
        </p:nvGraphicFramePr>
        <p:xfrm>
          <a:off x="2024103" y="2075688"/>
          <a:ext cx="692459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150">
                  <a:extLst>
                    <a:ext uri="{9D8B030D-6E8A-4147-A177-3AD203B41FA5}">
                      <a16:colId xmlns:a16="http://schemas.microsoft.com/office/drawing/2014/main" val="4084501503"/>
                    </a:ext>
                  </a:extLst>
                </a:gridCol>
                <a:gridCol w="1636296">
                  <a:extLst>
                    <a:ext uri="{9D8B030D-6E8A-4147-A177-3AD203B41FA5}">
                      <a16:colId xmlns:a16="http://schemas.microsoft.com/office/drawing/2014/main" val="1518483605"/>
                    </a:ext>
                  </a:extLst>
                </a:gridCol>
                <a:gridCol w="2425148">
                  <a:extLst>
                    <a:ext uri="{9D8B030D-6E8A-4147-A177-3AD203B41FA5}">
                      <a16:colId xmlns:a16="http://schemas.microsoft.com/office/drawing/2014/main" val="1980859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FP32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Mixed Precision*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51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AlexNet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**</a:t>
                      </a:r>
                    </a:p>
                  </a:txBody>
                  <a:tcPr>
                    <a:solidFill>
                      <a:schemeClr val="accent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56.77%</a:t>
                      </a:r>
                    </a:p>
                  </a:txBody>
                  <a:tcPr>
                    <a:solidFill>
                      <a:schemeClr val="accent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56.93%</a:t>
                      </a:r>
                    </a:p>
                  </a:txBody>
                  <a:tcPr>
                    <a:solidFill>
                      <a:schemeClr val="accent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746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VGG-D</a:t>
                      </a:r>
                    </a:p>
                  </a:txBody>
                  <a:tcP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65.40%</a:t>
                      </a:r>
                    </a:p>
                  </a:txBody>
                  <a:tcP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65.43%</a:t>
                      </a:r>
                    </a:p>
                  </a:txBody>
                  <a:tcPr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867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GoogLeNet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(Inception v1)</a:t>
                      </a:r>
                    </a:p>
                  </a:txBody>
                  <a:tcPr>
                    <a:solidFill>
                      <a:schemeClr val="accent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68.33%</a:t>
                      </a:r>
                    </a:p>
                  </a:txBody>
                  <a:tcPr>
                    <a:solidFill>
                      <a:schemeClr val="accent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68.43%</a:t>
                      </a:r>
                    </a:p>
                  </a:txBody>
                  <a:tcPr>
                    <a:solidFill>
                      <a:schemeClr val="accent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393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Inception v2</a:t>
                      </a:r>
                    </a:p>
                  </a:txBody>
                  <a:tcP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70.03%</a:t>
                      </a:r>
                    </a:p>
                  </a:txBody>
                  <a:tcP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70.02%</a:t>
                      </a:r>
                    </a:p>
                  </a:txBody>
                  <a:tcPr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06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Inception v3</a:t>
                      </a:r>
                    </a:p>
                  </a:txBody>
                  <a:tcPr>
                    <a:solidFill>
                      <a:schemeClr val="accent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73.85%</a:t>
                      </a:r>
                    </a:p>
                  </a:txBody>
                  <a:tcPr>
                    <a:solidFill>
                      <a:schemeClr val="accent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74.13%</a:t>
                      </a:r>
                    </a:p>
                  </a:txBody>
                  <a:tcPr>
                    <a:solidFill>
                      <a:schemeClr val="accent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104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Resnet50</a:t>
                      </a:r>
                    </a:p>
                  </a:txBody>
                  <a:tcP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75.92%</a:t>
                      </a:r>
                    </a:p>
                  </a:txBody>
                  <a:tcP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76.04%</a:t>
                      </a:r>
                    </a:p>
                  </a:txBody>
                  <a:tcPr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402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BERT Fine-Tuning</a:t>
                      </a:r>
                      <a:r>
                        <a:rPr lang="en-US" sz="2400" b="1" baseline="30000" dirty="0">
                          <a:solidFill>
                            <a:schemeClr val="bg1"/>
                          </a:solidFill>
                        </a:rPr>
                        <a:t>†</a:t>
                      </a:r>
                    </a:p>
                  </a:txBody>
                  <a:tcPr>
                    <a:solidFill>
                      <a:schemeClr val="accent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91.18%</a:t>
                      </a:r>
                    </a:p>
                  </a:txBody>
                  <a:tcPr>
                    <a:solidFill>
                      <a:schemeClr val="accent2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91.24%</a:t>
                      </a:r>
                    </a:p>
                  </a:txBody>
                  <a:tcPr>
                    <a:solidFill>
                      <a:schemeClr val="accent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028462"/>
                  </a:ext>
                </a:extLst>
              </a:tr>
            </a:tbl>
          </a:graphicData>
        </a:graphic>
      </p:graphicFrame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088D534-591C-4150-986C-D89F17BE6CCD}"/>
              </a:ext>
            </a:extLst>
          </p:cNvPr>
          <p:cNvSpPr txBox="1">
            <a:spLocks/>
          </p:cNvSpPr>
          <p:nvPr/>
        </p:nvSpPr>
        <p:spPr bwMode="auto">
          <a:xfrm>
            <a:off x="731636" y="1426464"/>
            <a:ext cx="9509529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lnSpc>
                <a:spcPct val="90000"/>
              </a:lnSpc>
              <a:spcBef>
                <a:spcPts val="680"/>
              </a:spcBef>
              <a:spcAft>
                <a:spcPts val="680"/>
              </a:spcAft>
              <a:buClr>
                <a:schemeClr val="bg2"/>
              </a:buClr>
              <a:buSzPct val="100000"/>
              <a:buFontTx/>
              <a:buNone/>
              <a:defRPr sz="1814" b="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31942" indent="0" algn="ctr" rtl="0" fontAlgn="base">
              <a:lnSpc>
                <a:spcPct val="90000"/>
              </a:lnSpc>
              <a:spcBef>
                <a:spcPts val="680"/>
              </a:spcBef>
              <a:spcAft>
                <a:spcPts val="680"/>
              </a:spcAft>
              <a:buClr>
                <a:schemeClr val="bg2"/>
              </a:buClr>
              <a:buSzPct val="100000"/>
              <a:buFontTx/>
              <a:buNone/>
              <a:defRPr sz="2115" b="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823090" indent="0" algn="ctr" rtl="0" fontAlgn="base">
              <a:lnSpc>
                <a:spcPct val="90000"/>
              </a:lnSpc>
              <a:spcBef>
                <a:spcPts val="680"/>
              </a:spcBef>
              <a:spcAft>
                <a:spcPts val="680"/>
              </a:spcAft>
              <a:buClr>
                <a:schemeClr val="bg2"/>
              </a:buClr>
              <a:buSzPct val="100000"/>
              <a:buFontTx/>
              <a:buNone/>
              <a:defRPr sz="2115" b="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168643" indent="0" algn="ctr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115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427808" indent="0" algn="ctr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115">
                <a:solidFill>
                  <a:schemeClr val="tx2"/>
                </a:solidFill>
                <a:latin typeface="Trebuchet MS" panose="020B0603020202020204" pitchFamily="34" charset="0"/>
              </a:defRPr>
            </a:lvl5pPr>
            <a:lvl6pPr marL="1946138" indent="-17277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12">
                <a:solidFill>
                  <a:schemeClr val="bg1"/>
                </a:solidFill>
                <a:latin typeface="+mn-lt"/>
              </a:defRPr>
            </a:lvl6pPr>
            <a:lvl7pPr marL="2291693" indent="-17277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12">
                <a:solidFill>
                  <a:schemeClr val="bg1"/>
                </a:solidFill>
                <a:latin typeface="+mn-lt"/>
              </a:defRPr>
            </a:lvl7pPr>
            <a:lvl8pPr marL="2637246" indent="-17277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12">
                <a:solidFill>
                  <a:schemeClr val="bg1"/>
                </a:solidFill>
                <a:latin typeface="+mn-lt"/>
              </a:defRPr>
            </a:lvl8pPr>
            <a:lvl9pPr marL="2982800" indent="-172776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512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2400" kern="0" dirty="0"/>
              <a:t>Same accuracy as FP32, with no hyperparameter changes</a:t>
            </a:r>
          </a:p>
          <a:p>
            <a:pPr defTabSz="914400"/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134310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3ACB-EA1E-4E6C-94E5-5982E360D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mixed precision (AMP)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1D06F-415E-423A-B0F1-6719606F27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795864"/>
            <a:ext cx="9976104" cy="525463"/>
          </a:xfrm>
        </p:spPr>
        <p:txBody>
          <a:bodyPr/>
          <a:lstStyle/>
          <a:p>
            <a:r>
              <a:rPr lang="en-US" dirty="0"/>
              <a:t>Existing FP32 (default) script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Change 3 lines of Python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-&gt;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Accelerate your training with mixed precision</a:t>
            </a:r>
          </a:p>
        </p:txBody>
      </p:sp>
    </p:spTree>
    <p:extLst>
      <p:ext uri="{BB962C8B-B14F-4D97-AF65-F5344CB8AC3E}">
        <p14:creationId xmlns:p14="http://schemas.microsoft.com/office/powerpoint/2010/main" val="372811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F08608-E27D-4CFE-BBD6-FA8214CE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110244"/>
            <a:ext cx="9976104" cy="73152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F1013D-26FB-4014-8A2D-AFC842B6E112}"/>
              </a:ext>
            </a:extLst>
          </p:cNvPr>
          <p:cNvSpPr/>
          <p:nvPr/>
        </p:nvSpPr>
        <p:spPr>
          <a:xfrm>
            <a:off x="444991" y="731519"/>
            <a:ext cx="10527809" cy="480131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/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0" marR="0"/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N,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D_in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D_out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= </a:t>
            </a:r>
            <a:r>
              <a:rPr lang="en-US" b="1" dirty="0">
                <a:solidFill>
                  <a:srgbClr val="FF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64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FF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1024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FF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512</a:t>
            </a:r>
            <a:endParaRPr lang="en-US" b="1" dirty="0">
              <a:latin typeface="Courier New"/>
              <a:ea typeface="Times New Roman" panose="02020603050405020304" pitchFamily="18" charset="0"/>
              <a:cs typeface="Courier New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x =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torch.randn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(N,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D_in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 device=“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”) 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 =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torch.randn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(N,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D_out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 device=“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”)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/>
            </a:endParaRPr>
          </a:p>
          <a:p>
            <a:pPr marL="0" marR="0"/>
            <a:endParaRPr lang="en-US" b="1" dirty="0">
              <a:solidFill>
                <a:schemeClr val="bg1"/>
              </a:solidFill>
              <a:latin typeface="Courier New"/>
              <a:ea typeface="Times New Roman" panose="02020603050405020304" pitchFamily="18" charset="0"/>
              <a:cs typeface="Courier New"/>
            </a:endParaRPr>
          </a:p>
          <a:p>
            <a:pPr marL="0" marR="0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model =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torch.nn.Linear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D_in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D_out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).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cuda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/>
              </a:rPr>
              <a:t>()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optimizer =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torch.optim.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SGD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model.parameters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(), 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=</a:t>
            </a:r>
            <a:r>
              <a:rPr lang="en-US" b="1" dirty="0">
                <a:solidFill>
                  <a:srgbClr val="FF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1e-3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endParaRPr lang="en-US" b="1" dirty="0">
              <a:latin typeface="Courier New"/>
              <a:ea typeface="Times New Roman" panose="02020603050405020304" pitchFamily="18" charset="0"/>
              <a:cs typeface="Courier New"/>
            </a:endParaRPr>
          </a:p>
          <a:p>
            <a:pPr marL="0" marR="0"/>
            <a:r>
              <a:rPr lang="en-US" b="1" dirty="0">
                <a:solidFill>
                  <a:schemeClr val="tx2"/>
                </a:solidFill>
                <a:latin typeface="Courier New"/>
                <a:ea typeface="Times New Roman" panose="02020603050405020304" pitchFamily="18" charset="0"/>
                <a:cs typeface="Courier New"/>
              </a:rPr>
              <a:t>model, optimizer = </a:t>
            </a:r>
            <a:r>
              <a:rPr lang="en-US" b="1" dirty="0" err="1">
                <a:solidFill>
                  <a:schemeClr val="tx2"/>
                </a:solidFill>
                <a:latin typeface="Courier New"/>
                <a:ea typeface="Times New Roman" panose="02020603050405020304" pitchFamily="18" charset="0"/>
                <a:cs typeface="Courier New"/>
              </a:rPr>
              <a:t>amp.initialize</a:t>
            </a:r>
            <a:r>
              <a:rPr lang="en-US" b="1" dirty="0">
                <a:solidFill>
                  <a:schemeClr val="tx2"/>
                </a:solidFill>
                <a:latin typeface="Courier New"/>
                <a:ea typeface="Times New Roman" panose="02020603050405020304" pitchFamily="18" charset="0"/>
                <a:cs typeface="Courier New"/>
              </a:rPr>
              <a:t>(model, optimizer, </a:t>
            </a:r>
            <a:r>
              <a:rPr lang="en-US" b="1" dirty="0" err="1">
                <a:solidFill>
                  <a:schemeClr val="tx2"/>
                </a:solidFill>
                <a:latin typeface="Courier New"/>
                <a:ea typeface="Times New Roman" panose="02020603050405020304" pitchFamily="18" charset="0"/>
                <a:cs typeface="Courier New"/>
              </a:rPr>
              <a:t>opt_level</a:t>
            </a:r>
            <a:r>
              <a:rPr lang="en-US" b="1" dirty="0">
                <a:solidFill>
                  <a:schemeClr val="tx2"/>
                </a:solidFill>
                <a:latin typeface="Courier New"/>
                <a:ea typeface="Times New Roman" panose="02020603050405020304" pitchFamily="18" charset="0"/>
                <a:cs typeface="Courier New"/>
              </a:rPr>
              <a:t>=“O1”)</a:t>
            </a:r>
          </a:p>
          <a:p>
            <a:pPr marL="0" marR="0"/>
            <a:endParaRPr lang="en-US" b="1" dirty="0">
              <a:solidFill>
                <a:schemeClr val="bg1"/>
              </a:solidFill>
              <a:latin typeface="Courier New"/>
              <a:ea typeface="Times New Roman" panose="02020603050405020304" pitchFamily="18" charset="0"/>
              <a:cs typeface="Courier New"/>
            </a:endParaRPr>
          </a:p>
          <a:p>
            <a:r>
              <a:rPr lang="en-US" b="1" dirty="0">
                <a:solidFill>
                  <a:srgbClr val="A52A2A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t </a:t>
            </a:r>
            <a:r>
              <a:rPr lang="en-US" b="1" dirty="0">
                <a:solidFill>
                  <a:srgbClr val="A52A2A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8B8B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range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FF00FF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500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 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  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y_pred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= model(x) 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   loss =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torch.nn.functional.mse_loss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y_pred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, y) 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/>
            </a:endParaRPr>
          </a:p>
          <a:p>
            <a:pPr marL="0" marR="0"/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/>
              </a:rPr>
              <a:t>    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  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optimizer.zero_grad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 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/>
            </a:endParaRPr>
          </a:p>
          <a:p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   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/>
              </a:rPr>
              <a:t>with </a:t>
            </a: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/>
              </a:rPr>
              <a:t>amp.scale_loss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/>
              </a:rPr>
              <a:t>(loss, optimizer) as </a:t>
            </a: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/>
              </a:rPr>
              <a:t>scaled_loss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/>
              </a:rPr>
              <a:t>: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</a:t>
            </a: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scaled_loss.backward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  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optimizer.step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endParaRPr lang="en-US" b="1" dirty="0">
              <a:solidFill>
                <a:schemeClr val="bg1"/>
              </a:solidFill>
              <a:latin typeface="Courier New"/>
              <a:ea typeface="Times New Roman" panose="02020603050405020304" pitchFamily="18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5826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amp</a:t>
            </a:r>
            <a:br>
              <a:rPr lang="en-US" dirty="0"/>
            </a:br>
            <a:r>
              <a:rPr lang="en-US" dirty="0"/>
              <a:t>today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A3E54B-0DEA-4CFF-9A98-1F6316AB2434}"/>
              </a:ext>
            </a:extLst>
          </p:cNvPr>
          <p:cNvSpPr txBox="1">
            <a:spLocks/>
          </p:cNvSpPr>
          <p:nvPr/>
        </p:nvSpPr>
        <p:spPr>
          <a:xfrm>
            <a:off x="3942945" y="1406388"/>
            <a:ext cx="7029855" cy="2127250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lvl="1" defTabSz="914400"/>
            <a:r>
              <a:rPr lang="en-US" sz="2200" kern="0" dirty="0"/>
              <a:t>Available through NVIDIA Apex utilities:</a:t>
            </a:r>
            <a:br>
              <a:rPr lang="en-US" sz="2200" kern="0" dirty="0"/>
            </a:br>
            <a:r>
              <a:rPr lang="en-US" sz="2200" kern="0" dirty="0">
                <a:hlinkClick r:id="rId3"/>
              </a:rPr>
              <a:t>https://github.com/nvidia/apex</a:t>
            </a:r>
            <a:endParaRPr lang="en-US" sz="2200" kern="0" dirty="0"/>
          </a:p>
          <a:p>
            <a:pPr marL="0" lvl="1" defTabSz="914400"/>
            <a:r>
              <a:rPr lang="en-US" sz="2200" kern="0" dirty="0"/>
              <a:t>Full API documentation:</a:t>
            </a:r>
            <a:br>
              <a:rPr lang="en-US" sz="2200" kern="0" dirty="0"/>
            </a:br>
            <a:r>
              <a:rPr lang="en-US" sz="2200" kern="0" dirty="0">
                <a:hlinkClick r:id="rId4"/>
              </a:rPr>
              <a:t>https://nvidia.github.io/apex/</a:t>
            </a:r>
            <a:endParaRPr lang="en-US" sz="2200" kern="0" dirty="0"/>
          </a:p>
          <a:p>
            <a:pPr marL="0" lvl="1" defTabSz="914400"/>
            <a:r>
              <a:rPr lang="en-US" sz="2200" kern="0" dirty="0"/>
              <a:t>Landing pages contain a link to this talk.</a:t>
            </a:r>
            <a:br>
              <a:rPr lang="en-US" sz="2200" kern="0" dirty="0"/>
            </a:br>
            <a:endParaRPr lang="en-US" sz="2200" kern="0" dirty="0"/>
          </a:p>
          <a:p>
            <a:pPr marL="0" lvl="1" defTabSz="914400"/>
            <a:r>
              <a:rPr lang="en-US" sz="2200" kern="0" dirty="0"/>
              <a:t>AMP Examples:</a:t>
            </a:r>
            <a:br>
              <a:rPr lang="en-US" sz="2200" kern="0" dirty="0"/>
            </a:br>
            <a:r>
              <a:rPr lang="en-US" sz="2200" kern="0" dirty="0">
                <a:hlinkClick r:id="rId5"/>
              </a:rPr>
              <a:t>https://github.com/NVIDIA/DeepLearningExamples</a:t>
            </a:r>
            <a:br>
              <a:rPr lang="en-US" kern="0" dirty="0"/>
            </a:br>
            <a:br>
              <a:rPr lang="en-US" kern="0" dirty="0"/>
            </a:br>
            <a:br>
              <a:rPr lang="en-US" kern="0" dirty="0"/>
            </a:b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03616662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805693B4C294FA838FA40156D503D" ma:contentTypeVersion="2" ma:contentTypeDescription="Create a new document." ma:contentTypeScope="" ma:versionID="1c262eaaaa95821bd78b4b92c8e81883">
  <xsd:schema xmlns:xsd="http://www.w3.org/2001/XMLSchema" xmlns:xs="http://www.w3.org/2001/XMLSchema" xmlns:p="http://schemas.microsoft.com/office/2006/metadata/properties" xmlns:ns2="cd04c03b-21da-4ee4-94bd-581c2ac9535f" targetNamespace="http://schemas.microsoft.com/office/2006/metadata/properties" ma:root="true" ma:fieldsID="d16d4ed663c3ebc99402e9ddc37cdb53" ns2:_="">
    <xsd:import namespace="cd04c03b-21da-4ee4-94bd-581c2ac953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4c03b-21da-4ee4-94bd-581c2ac953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6D254B4C-BC0F-406F-8675-E432C15E3B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04c03b-21da-4ee4-94bd-581c2ac953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88E22E-2A4B-4FB1-9848-BF16E7DBE74B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cd04c03b-21da-4ee4-94bd-581c2ac9535f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89045</TotalTime>
  <Words>593</Words>
  <Application>Microsoft Office PowerPoint</Application>
  <PresentationFormat>Custom</PresentationFormat>
  <Paragraphs>116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Trebuchet MS</vt:lpstr>
      <vt:lpstr>Wingdings</vt:lpstr>
      <vt:lpstr>Title &amp; Bullet</vt:lpstr>
      <vt:lpstr>Automatic mixed precision training</vt:lpstr>
      <vt:lpstr>PowerPoint Presentation</vt:lpstr>
      <vt:lpstr>Maximizing model performance</vt:lpstr>
      <vt:lpstr>Maximizing model performance</vt:lpstr>
      <vt:lpstr>Mixed precision in practice:  Speed</vt:lpstr>
      <vt:lpstr>Mixed precision in practice:  accuracy</vt:lpstr>
      <vt:lpstr>automatic mixed precision (AMP)</vt:lpstr>
      <vt:lpstr>example</vt:lpstr>
      <vt:lpstr>Try amp today</vt:lpstr>
      <vt:lpstr>Amp in pytorch core</vt:lpstr>
      <vt:lpstr>Coming soon (target q4 2019)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Michael Carilli</cp:lastModifiedBy>
  <cp:revision>4365</cp:revision>
  <dcterms:created xsi:type="dcterms:W3CDTF">2008-01-24T03:11:41Z</dcterms:created>
  <dcterms:modified xsi:type="dcterms:W3CDTF">2019-10-09T20:15:10Z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0x0101005D4805693B4C294FA838FA40156D503D</vt:lpwstr>
  </property>
  <property fmtid="{D5CDD505-2E9C-101B-9397-08002B2CF9AE}" pid="3" name="Order">
    <vt:r8>14700</vt:r8>
  </property>
  <property fmtid="{D5CDD505-2E9C-101B-9397-08002B2CF9AE}" pid="4" name="MSIP_Label_6b558183-044c-4105-8d9c-cea02a2a3d86_Enabled">
    <vt:lpwstr>True</vt:lpwstr>
  </property>
  <property fmtid="{D5CDD505-2E9C-101B-9397-08002B2CF9AE}" pid="5" name="MSIP_Label_6b558183-044c-4105-8d9c-cea02a2a3d86_SiteId">
    <vt:lpwstr>43083d15-7273-40c1-b7db-39efd9ccc17a</vt:lpwstr>
  </property>
  <property fmtid="{D5CDD505-2E9C-101B-9397-08002B2CF9AE}" pid="6" name="MSIP_Label_6b558183-044c-4105-8d9c-cea02a2a3d86_Owner">
    <vt:lpwstr>mcarilli@nvidia.com</vt:lpwstr>
  </property>
  <property fmtid="{D5CDD505-2E9C-101B-9397-08002B2CF9AE}" pid="7" name="MSIP_Label_6b558183-044c-4105-8d9c-cea02a2a3d86_SetDate">
    <vt:lpwstr>2018-08-29T00:07:25.7233998Z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Manual</vt:lpwstr>
  </property>
  <property fmtid="{D5CDD505-2E9C-101B-9397-08002B2CF9AE}" pid="11" name="Sensitivity">
    <vt:lpwstr>Unrestricted</vt:lpwstr>
  </property>
</Properties>
</file>